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5" r:id="rId3"/>
    <p:sldId id="266" r:id="rId4"/>
    <p:sldId id="257" r:id="rId5"/>
    <p:sldId id="267" r:id="rId6"/>
    <p:sldId id="260" r:id="rId7"/>
    <p:sldId id="263" r:id="rId8"/>
    <p:sldId id="262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>
        <p:scale>
          <a:sx n="80" d="100"/>
          <a:sy n="80" d="100"/>
        </p:scale>
        <p:origin x="1734" y="8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A8910-9CFA-40AB-A9A1-F8B49D21C92C}" type="datetimeFigureOut">
              <a:rPr lang="ru-RU" smtClean="0"/>
              <a:t>17.05.2024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81C8A-5524-4708-AC8E-CC91E38A64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8425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A8910-9CFA-40AB-A9A1-F8B49D21C92C}" type="datetimeFigureOut">
              <a:rPr lang="ru-RU" smtClean="0"/>
              <a:t>17.05.2024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81C8A-5524-4708-AC8E-CC91E38A64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07964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A8910-9CFA-40AB-A9A1-F8B49D21C92C}" type="datetimeFigureOut">
              <a:rPr lang="ru-RU" smtClean="0"/>
              <a:t>17.05.2024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81C8A-5524-4708-AC8E-CC91E38A6442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847118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A8910-9CFA-40AB-A9A1-F8B49D21C92C}" type="datetimeFigureOut">
              <a:rPr lang="ru-RU" smtClean="0"/>
              <a:t>17.05.2024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81C8A-5524-4708-AC8E-CC91E38A64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70853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A8910-9CFA-40AB-A9A1-F8B49D21C92C}" type="datetimeFigureOut">
              <a:rPr lang="ru-RU" smtClean="0"/>
              <a:t>17.05.2024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81C8A-5524-4708-AC8E-CC91E38A6442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374998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A8910-9CFA-40AB-A9A1-F8B49D21C92C}" type="datetimeFigureOut">
              <a:rPr lang="ru-RU" smtClean="0"/>
              <a:t>17.05.2024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81C8A-5524-4708-AC8E-CC91E38A64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96773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A8910-9CFA-40AB-A9A1-F8B49D21C92C}" type="datetimeFigureOut">
              <a:rPr lang="ru-RU" smtClean="0"/>
              <a:t>17.05.2024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81C8A-5524-4708-AC8E-CC91E38A64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24197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A8910-9CFA-40AB-A9A1-F8B49D21C92C}" type="datetimeFigureOut">
              <a:rPr lang="ru-RU" smtClean="0"/>
              <a:t>17.05.2024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81C8A-5524-4708-AC8E-CC91E38A64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03634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A8910-9CFA-40AB-A9A1-F8B49D21C92C}" type="datetimeFigureOut">
              <a:rPr lang="ru-RU" smtClean="0"/>
              <a:t>17.05.2024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81C8A-5524-4708-AC8E-CC91E38A64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99340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A8910-9CFA-40AB-A9A1-F8B49D21C92C}" type="datetimeFigureOut">
              <a:rPr lang="ru-RU" smtClean="0"/>
              <a:t>17.05.2024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81C8A-5524-4708-AC8E-CC91E38A64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78223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A8910-9CFA-40AB-A9A1-F8B49D21C92C}" type="datetimeFigureOut">
              <a:rPr lang="ru-RU" smtClean="0"/>
              <a:t>17.05.2024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81C8A-5524-4708-AC8E-CC91E38A64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76530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A8910-9CFA-40AB-A9A1-F8B49D21C92C}" type="datetimeFigureOut">
              <a:rPr lang="ru-RU" smtClean="0"/>
              <a:t>17.05.2024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81C8A-5524-4708-AC8E-CC91E38A64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65870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A8910-9CFA-40AB-A9A1-F8B49D21C92C}" type="datetimeFigureOut">
              <a:rPr lang="ru-RU" smtClean="0"/>
              <a:t>17.05.2024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81C8A-5524-4708-AC8E-CC91E38A64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7521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A8910-9CFA-40AB-A9A1-F8B49D21C92C}" type="datetimeFigureOut">
              <a:rPr lang="ru-RU" smtClean="0"/>
              <a:t>17.05.2024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81C8A-5524-4708-AC8E-CC91E38A64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74655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A8910-9CFA-40AB-A9A1-F8B49D21C92C}" type="datetimeFigureOut">
              <a:rPr lang="ru-RU" smtClean="0"/>
              <a:t>17.05.2024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81C8A-5524-4708-AC8E-CC91E38A64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78241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A8910-9CFA-40AB-A9A1-F8B49D21C92C}" type="datetimeFigureOut">
              <a:rPr lang="ru-RU" smtClean="0"/>
              <a:t>17.05.2024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81C8A-5524-4708-AC8E-CC91E38A64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23597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8A8910-9CFA-40AB-A9A1-F8B49D21C92C}" type="datetimeFigureOut">
              <a:rPr lang="ru-RU" smtClean="0"/>
              <a:t>17.05.2024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6E81C8A-5524-4708-AC8E-CC91E38A64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6488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2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2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7.jp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2.pn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2.pn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2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2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2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B408BE3-37B7-4B98-8F74-15A8973E41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" y="-640080"/>
            <a:ext cx="12192000" cy="8138160"/>
          </a:xfrm>
          <a:prstGeom prst="rect">
            <a:avLst/>
          </a:prstGeom>
        </p:spPr>
      </p:pic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6D853453-81EF-468A-9C7D-12693A85371D}"/>
              </a:ext>
            </a:extLst>
          </p:cNvPr>
          <p:cNvSpPr txBox="1">
            <a:spLocks/>
          </p:cNvSpPr>
          <p:nvPr/>
        </p:nvSpPr>
        <p:spPr>
          <a:xfrm>
            <a:off x="-599574" y="2708306"/>
            <a:ext cx="12573000" cy="100004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altLang="ru-RU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Столовая – ресторан МБОУ «Адымнар-Нижнекамск»</a:t>
            </a:r>
            <a:br>
              <a:rPr lang="ru-RU" altLang="ru-RU" sz="36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</a:br>
            <a:endParaRPr lang="ru-RU" sz="36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F363D6C-6DDB-4DD4-8970-59958447E7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390" b="89437" l="4531" r="93984">
                        <a14:foregroundMark x1="8438" y1="56103" x2="8438" y2="56103"/>
                        <a14:foregroundMark x1="4609" y1="69953" x2="4609" y2="69953"/>
                        <a14:foregroundMark x1="35938" y1="33099" x2="35938" y2="33099"/>
                        <a14:foregroundMark x1="43281" y1="44601" x2="43281" y2="44601"/>
                        <a14:foregroundMark x1="50391" y1="36620" x2="50391" y2="36620"/>
                        <a14:foregroundMark x1="56719" y1="37324" x2="56719" y2="37324"/>
                        <a14:foregroundMark x1="60234" y1="36854" x2="60234" y2="36854"/>
                        <a14:foregroundMark x1="68359" y1="35681" x2="68359" y2="35681"/>
                        <a14:foregroundMark x1="75781" y1="36150" x2="75781" y2="36150"/>
                        <a14:foregroundMark x1="83594" y1="35681" x2="83594" y2="35681"/>
                        <a14:foregroundMark x1="93984" y1="40845" x2="93984" y2="40845"/>
                        <a14:foregroundMark x1="93672" y1="39906" x2="91875" y2="39437"/>
                        <a14:foregroundMark x1="87969" y1="40845" x2="87969" y2="36150"/>
                        <a14:foregroundMark x1="80625" y1="42019" x2="80313" y2="39437"/>
                        <a14:foregroundMark x1="72344" y1="41549" x2="72344" y2="39437"/>
                        <a14:foregroundMark x1="65234" y1="40376" x2="64922" y2="36150"/>
                        <a14:foregroundMark x1="50391" y1="38263" x2="50547" y2="37324"/>
                        <a14:foregroundMark x1="50703" y1="44601" x2="50703" y2="41549"/>
                        <a14:foregroundMark x1="47188" y1="48592" x2="47266" y2="45070"/>
                        <a14:foregroundMark x1="35938" y1="62207" x2="36875" y2="62676"/>
                        <a14:foregroundMark x1="41484" y1="63850" x2="42422" y2="65962"/>
                        <a14:foregroundMark x1="53594" y1="62676" x2="53281" y2="64789"/>
                        <a14:foregroundMark x1="47266" y1="67067" x2="47266" y2="66432"/>
                        <a14:foregroundMark x1="47266" y1="71127" x2="47266" y2="67793"/>
                        <a14:foregroundMark x1="57266" y1="74648" x2="57578" y2="69484"/>
                        <a14:foregroundMark x1="60078" y1="69484" x2="60078" y2="65962"/>
                        <a14:foregroundMark x1="69609" y1="71596" x2="69609" y2="67371"/>
                        <a14:foregroundMark x1="63516" y1="73239" x2="63672" y2="70657"/>
                        <a14:foregroundMark x1="75625" y1="73709" x2="75625" y2="70188"/>
                        <a14:foregroundMark x1="71953" y1="71127" x2="71953" y2="69014"/>
                        <a14:foregroundMark x1="83438" y1="71596" x2="83438" y2="68545"/>
                        <a14:foregroundMark x1="88594" y1="69484" x2="88594" y2="66901"/>
                        <a14:foregroundMark x1="91875" y1="69484" x2="92109" y2="65962"/>
                        <a14:foregroundMark x1="22656" y1="66667" x2="22656" y2="66667"/>
                        <a14:foregroundMark x1="47344" y1="62441" x2="47344" y2="62441"/>
                        <a14:backgroundMark x1="19219" y1="62441" x2="19219" y2="62441"/>
                        <a14:backgroundMark x1="45156" y1="42019" x2="45156" y2="42019"/>
                        <a14:backgroundMark x1="49141" y1="73944" x2="49141" y2="73944"/>
                        <a14:backgroundMark x1="48203" y1="65493" x2="48203" y2="65493"/>
                        <a14:backgroundMark x1="47969" y1="64554" x2="48359" y2="650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5757" y="-384446"/>
            <a:ext cx="4262337" cy="1418559"/>
          </a:xfrm>
          <a:prstGeom prst="rect">
            <a:avLst/>
          </a:prstGeom>
        </p:spPr>
      </p:pic>
      <p:sp>
        <p:nvSpPr>
          <p:cNvPr id="7" name="Объект 2">
            <a:extLst>
              <a:ext uri="{FF2B5EF4-FFF2-40B4-BE49-F238E27FC236}">
                <a16:creationId xmlns:a16="http://schemas.microsoft.com/office/drawing/2014/main" id="{DC657CF6-DCFC-4EF8-88E9-ED0ED84DFEB3}"/>
              </a:ext>
            </a:extLst>
          </p:cNvPr>
          <p:cNvSpPr txBox="1">
            <a:spLocks/>
          </p:cNvSpPr>
          <p:nvPr/>
        </p:nvSpPr>
        <p:spPr>
          <a:xfrm>
            <a:off x="5251802" y="3208330"/>
            <a:ext cx="6507060" cy="198814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en-US" sz="2800" i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SINCE 2022</a:t>
            </a:r>
            <a:endParaRPr lang="ru-RU" sz="2800" i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10015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2D7B31F-FE06-4916-AF87-C082093336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" y="-640080"/>
            <a:ext cx="12192000" cy="813816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79DC32-BBA6-4069-9D94-1C5965270D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1068" y="759190"/>
            <a:ext cx="9459777" cy="1000048"/>
          </a:xfrm>
        </p:spPr>
        <p:txBody>
          <a:bodyPr>
            <a:noAutofit/>
          </a:bodyPr>
          <a:lstStyle/>
          <a:p>
            <a:r>
              <a:rPr lang="ru-RU" altLang="ru-RU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Школьное питание – залог здоровья</a:t>
            </a:r>
            <a:br>
              <a:rPr lang="ru-RU" altLang="ru-RU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</a:br>
            <a:r>
              <a:rPr lang="ru-RU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Мәктәп</a:t>
            </a:r>
            <a:r>
              <a:rPr lang="ru-RU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туклануы-сәламәтлек</a:t>
            </a:r>
            <a:r>
              <a:rPr lang="ru-RU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нигезе</a:t>
            </a:r>
            <a:br>
              <a:rPr lang="ru-RU" altLang="ru-RU" sz="36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</a:br>
            <a:endParaRPr lang="ru-RU" sz="36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CABD1ED-6F3A-4BD5-8867-DC4B05612F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84940" y="2525129"/>
            <a:ext cx="6507060" cy="1988148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sz="1400" i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Горячее питание детей во время пребывания в школе является одним из важных условий поддержания их здоровья и способности к эффективному бучению. Хорошая организация школьного питания ведёт к улучшению показателей уровня здоровья населения, и в первую очередь  детей, учитывая, что в школе  они проводят большую часть своего времени. Поэтому питание является одним из важных факторов, определяющих здоровье подрастающего поколения.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64A2726-A314-4722-9578-F4C4423C0F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390" b="89437" l="4531" r="93984">
                        <a14:foregroundMark x1="8438" y1="56103" x2="8438" y2="56103"/>
                        <a14:foregroundMark x1="4609" y1="69953" x2="4609" y2="69953"/>
                        <a14:foregroundMark x1="35938" y1="33099" x2="35938" y2="33099"/>
                        <a14:foregroundMark x1="43281" y1="44601" x2="43281" y2="44601"/>
                        <a14:foregroundMark x1="50391" y1="36620" x2="50391" y2="36620"/>
                        <a14:foregroundMark x1="56719" y1="37324" x2="56719" y2="37324"/>
                        <a14:foregroundMark x1="60234" y1="36854" x2="60234" y2="36854"/>
                        <a14:foregroundMark x1="68359" y1="35681" x2="68359" y2="35681"/>
                        <a14:foregroundMark x1="75781" y1="36150" x2="75781" y2="36150"/>
                        <a14:foregroundMark x1="83594" y1="35681" x2="83594" y2="35681"/>
                        <a14:foregroundMark x1="93984" y1="40845" x2="93984" y2="40845"/>
                        <a14:foregroundMark x1="93672" y1="39906" x2="91875" y2="39437"/>
                        <a14:foregroundMark x1="87969" y1="40845" x2="87969" y2="36150"/>
                        <a14:foregroundMark x1="80625" y1="42019" x2="80313" y2="39437"/>
                        <a14:foregroundMark x1="72344" y1="41549" x2="72344" y2="39437"/>
                        <a14:foregroundMark x1="65234" y1="40376" x2="64922" y2="36150"/>
                        <a14:foregroundMark x1="50391" y1="38263" x2="50547" y2="37324"/>
                        <a14:foregroundMark x1="50703" y1="44601" x2="50703" y2="41549"/>
                        <a14:foregroundMark x1="47188" y1="48592" x2="47266" y2="45070"/>
                        <a14:foregroundMark x1="35938" y1="62207" x2="36875" y2="62676"/>
                        <a14:foregroundMark x1="41484" y1="63850" x2="42422" y2="65962"/>
                        <a14:foregroundMark x1="53594" y1="62676" x2="53281" y2="64789"/>
                        <a14:foregroundMark x1="47266" y1="67067" x2="47266" y2="66432"/>
                        <a14:foregroundMark x1="47266" y1="71127" x2="47266" y2="67793"/>
                        <a14:foregroundMark x1="57266" y1="74648" x2="57578" y2="69484"/>
                        <a14:foregroundMark x1="60078" y1="69484" x2="60078" y2="65962"/>
                        <a14:foregroundMark x1="69609" y1="71596" x2="69609" y2="67371"/>
                        <a14:foregroundMark x1="63516" y1="73239" x2="63672" y2="70657"/>
                        <a14:foregroundMark x1="75625" y1="73709" x2="75625" y2="70188"/>
                        <a14:foregroundMark x1="71953" y1="71127" x2="71953" y2="69014"/>
                        <a14:foregroundMark x1="83438" y1="71596" x2="83438" y2="68545"/>
                        <a14:foregroundMark x1="88594" y1="69484" x2="88594" y2="66901"/>
                        <a14:foregroundMark x1="91875" y1="69484" x2="92109" y2="65962"/>
                        <a14:foregroundMark x1="22656" y1="66667" x2="22656" y2="66667"/>
                        <a14:foregroundMark x1="47344" y1="62441" x2="47344" y2="62441"/>
                        <a14:backgroundMark x1="19219" y1="62441" x2="19219" y2="62441"/>
                        <a14:backgroundMark x1="45156" y1="42019" x2="45156" y2="42019"/>
                        <a14:backgroundMark x1="49141" y1="73944" x2="49141" y2="73944"/>
                        <a14:backgroundMark x1="48203" y1="65493" x2="48203" y2="65493"/>
                        <a14:backgroundMark x1="47969" y1="64554" x2="48359" y2="650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4782" y="49294"/>
            <a:ext cx="1862436" cy="61984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5AB5357-A38E-4765-AAD9-4A19C33C430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1068" y="2088902"/>
            <a:ext cx="4891563" cy="268019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4B17CA7-7655-41F9-99D3-499AB25B3B06}"/>
              </a:ext>
            </a:extLst>
          </p:cNvPr>
          <p:cNvSpPr txBox="1"/>
          <p:nvPr/>
        </p:nvSpPr>
        <p:spPr>
          <a:xfrm>
            <a:off x="741068" y="4796324"/>
            <a:ext cx="6098796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0" i="1" dirty="0" err="1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Мәктәптә</a:t>
            </a:r>
            <a:r>
              <a:rPr lang="ru-RU" sz="1800" b="0" i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 err="1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укыганда</a:t>
            </a:r>
            <a:r>
              <a:rPr lang="ru-RU" sz="1800" b="0" i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 err="1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балаларның</a:t>
            </a:r>
            <a:r>
              <a:rPr lang="ru-RU" sz="1800" b="0" i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 err="1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кайнар</a:t>
            </a:r>
            <a:r>
              <a:rPr lang="ru-RU" sz="1800" b="0" i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 err="1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туклануы</a:t>
            </a:r>
            <a:r>
              <a:rPr lang="ru-RU" sz="1800" b="0" i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 err="1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аларның</a:t>
            </a:r>
            <a:r>
              <a:rPr lang="ru-RU" sz="1800" b="0" i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 err="1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сәламәтлеген</a:t>
            </a:r>
            <a:r>
              <a:rPr lang="ru-RU" sz="1800" b="0" i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 err="1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саклауның</a:t>
            </a:r>
            <a:r>
              <a:rPr lang="ru-RU" sz="1800" b="0" i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 err="1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мөһим</a:t>
            </a:r>
            <a:r>
              <a:rPr lang="ru-RU" sz="1800" b="0" i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 err="1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шартларының</a:t>
            </a:r>
            <a:r>
              <a:rPr lang="ru-RU" sz="1800" b="0" i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берсе </a:t>
            </a:r>
            <a:r>
              <a:rPr lang="ru-RU" sz="1800" b="0" i="1" dirty="0" err="1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булып</a:t>
            </a:r>
            <a:r>
              <a:rPr lang="ru-RU" sz="1800" b="0" i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тора. </a:t>
            </a:r>
            <a:r>
              <a:rPr lang="ru-RU" sz="1800" b="0" i="1" dirty="0" err="1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Шуңа</a:t>
            </a:r>
            <a:r>
              <a:rPr lang="ru-RU" sz="1800" b="0" i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 err="1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күрә</a:t>
            </a:r>
            <a:r>
              <a:rPr lang="ru-RU" sz="1800" b="0" i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 err="1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туклану-үсеп</a:t>
            </a:r>
            <a:r>
              <a:rPr lang="ru-RU" sz="1800" b="0" i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 err="1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килүче</a:t>
            </a:r>
            <a:r>
              <a:rPr lang="ru-RU" sz="1800" b="0" i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 err="1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буынның</a:t>
            </a:r>
            <a:r>
              <a:rPr lang="ru-RU" sz="1800" b="0" i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 err="1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сәламәтлеген</a:t>
            </a:r>
            <a:r>
              <a:rPr lang="ru-RU" sz="1800" b="0" i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 err="1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билгеләүче</a:t>
            </a:r>
            <a:r>
              <a:rPr lang="ru-RU" sz="1800" b="0" i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 err="1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мөһим</a:t>
            </a:r>
            <a:r>
              <a:rPr lang="ru-RU" sz="1800" b="0" i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 err="1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факторлар</a:t>
            </a:r>
            <a:r>
              <a:rPr lang="ru-RU" sz="1800" b="0" i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 err="1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буларак</a:t>
            </a:r>
            <a:r>
              <a:rPr lang="ru-RU" sz="1800" b="0" i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i="1" dirty="0" err="1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гимназиябезд</a:t>
            </a:r>
            <a:r>
              <a:rPr lang="tt-RU" sz="1800" b="0" i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ә зур иг</a:t>
            </a:r>
            <a:r>
              <a:rPr lang="ru-RU" sz="1800" b="0" i="1" dirty="0" err="1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ътибар</a:t>
            </a:r>
            <a:r>
              <a:rPr lang="ru-RU" sz="1800" b="0" i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1" dirty="0" err="1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бирел</a:t>
            </a:r>
            <a:r>
              <a:rPr lang="tt-RU" sz="1800" b="0" i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ә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547706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2B68F755-BE99-4D6E-BBFB-E0FFCF9E4D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" y="-640080"/>
            <a:ext cx="12192000" cy="813816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79DC32-BBA6-4069-9D94-1C5965270D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1068" y="759190"/>
            <a:ext cx="9459777" cy="1000048"/>
          </a:xfrm>
        </p:spPr>
        <p:txBody>
          <a:bodyPr>
            <a:noAutofit/>
          </a:bodyPr>
          <a:lstStyle/>
          <a:p>
            <a:r>
              <a:rPr lang="ru-RU" altLang="ru-RU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Полезный завтрак</a:t>
            </a:r>
            <a:br>
              <a:rPr lang="ru-RU" alt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</a:br>
            <a:r>
              <a:rPr lang="ru-RU" altLang="ru-RU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Иртәнге</a:t>
            </a:r>
            <a:r>
              <a:rPr lang="ru-RU" altLang="ru-RU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аш</a:t>
            </a:r>
            <a:br>
              <a:rPr lang="ru-RU" altLang="ru-RU" sz="36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</a:br>
            <a:endParaRPr lang="ru-RU" sz="36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DF68A4F-DB70-4A4A-95E6-EA559682C4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8065" y="1488611"/>
            <a:ext cx="5006307" cy="27897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Объект 4">
            <a:extLst>
              <a:ext uri="{FF2B5EF4-FFF2-40B4-BE49-F238E27FC236}">
                <a16:creationId xmlns:a16="http://schemas.microsoft.com/office/drawing/2014/main" id="{72A5E119-5A18-4D1C-B1EB-0E3D388C914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068" y="2042285"/>
            <a:ext cx="3425717" cy="45676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290DC91-B89D-4ED7-84A1-B4168F7D807E}"/>
              </a:ext>
            </a:extLst>
          </p:cNvPr>
          <p:cNvSpPr txBox="1"/>
          <p:nvPr/>
        </p:nvSpPr>
        <p:spPr>
          <a:xfrm>
            <a:off x="4249024" y="4578584"/>
            <a:ext cx="6266576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Пшенная каша на молоке – </a:t>
            </a:r>
          </a:p>
          <a:p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это вкусный и очень полезный завтрак. </a:t>
            </a:r>
          </a:p>
          <a:p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Варить пшенную молочную кашу довольно легко, а получается очень вкусно.</a:t>
            </a:r>
          </a:p>
          <a:p>
            <a:endParaRPr lang="ru-RU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r>
              <a:rPr lang="ru-RU" dirty="0" err="1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Сөттә</a:t>
            </a:r>
            <a:r>
              <a:rPr lang="ru-RU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бодай </a:t>
            </a:r>
            <a:r>
              <a:rPr lang="ru-RU" dirty="0" err="1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боткасы-тәмле</a:t>
            </a:r>
            <a:r>
              <a:rPr lang="ru-RU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һәм</a:t>
            </a:r>
            <a:r>
              <a:rPr lang="ru-RU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бик</a:t>
            </a:r>
            <a:r>
              <a:rPr lang="ru-RU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сәламәт</a:t>
            </a:r>
            <a:r>
              <a:rPr lang="ru-RU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иртәнге</a:t>
            </a:r>
            <a:r>
              <a:rPr lang="ru-RU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аш</a:t>
            </a:r>
            <a:r>
              <a:rPr lang="ru-RU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 Бодай </a:t>
            </a:r>
            <a:r>
              <a:rPr lang="ru-RU" dirty="0" err="1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сөте</a:t>
            </a:r>
            <a:r>
              <a:rPr lang="ru-RU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пешерү</a:t>
            </a:r>
            <a:r>
              <a:rPr lang="ru-RU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бик</a:t>
            </a:r>
            <a:r>
              <a:rPr lang="ru-RU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җиңел</a:t>
            </a:r>
            <a:r>
              <a:rPr lang="ru-RU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һәм</a:t>
            </a:r>
            <a:r>
              <a:rPr lang="ru-RU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бик</a:t>
            </a:r>
            <a:r>
              <a:rPr lang="ru-RU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тәмле</a:t>
            </a:r>
            <a:r>
              <a:rPr lang="ru-RU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1D0FD574-8F4C-4173-B763-BF861EE802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390" b="89437" l="4531" r="93984">
                        <a14:foregroundMark x1="8438" y1="56103" x2="8438" y2="56103"/>
                        <a14:foregroundMark x1="4609" y1="69953" x2="4609" y2="69953"/>
                        <a14:foregroundMark x1="35938" y1="33099" x2="35938" y2="33099"/>
                        <a14:foregroundMark x1="43281" y1="44601" x2="43281" y2="44601"/>
                        <a14:foregroundMark x1="50391" y1="36620" x2="50391" y2="36620"/>
                        <a14:foregroundMark x1="56719" y1="37324" x2="56719" y2="37324"/>
                        <a14:foregroundMark x1="60234" y1="36854" x2="60234" y2="36854"/>
                        <a14:foregroundMark x1="68359" y1="35681" x2="68359" y2="35681"/>
                        <a14:foregroundMark x1="75781" y1="36150" x2="75781" y2="36150"/>
                        <a14:foregroundMark x1="83594" y1="35681" x2="83594" y2="35681"/>
                        <a14:foregroundMark x1="93984" y1="40845" x2="93984" y2="40845"/>
                        <a14:foregroundMark x1="93672" y1="39906" x2="91875" y2="39437"/>
                        <a14:foregroundMark x1="87969" y1="40845" x2="87969" y2="36150"/>
                        <a14:foregroundMark x1="80625" y1="42019" x2="80313" y2="39437"/>
                        <a14:foregroundMark x1="72344" y1="41549" x2="72344" y2="39437"/>
                        <a14:foregroundMark x1="65234" y1="40376" x2="64922" y2="36150"/>
                        <a14:foregroundMark x1="50391" y1="38263" x2="50547" y2="37324"/>
                        <a14:foregroundMark x1="50703" y1="44601" x2="50703" y2="41549"/>
                        <a14:foregroundMark x1="47188" y1="48592" x2="47266" y2="45070"/>
                        <a14:foregroundMark x1="35938" y1="62207" x2="36875" y2="62676"/>
                        <a14:foregroundMark x1="41484" y1="63850" x2="42422" y2="65962"/>
                        <a14:foregroundMark x1="53594" y1="62676" x2="53281" y2="64789"/>
                        <a14:foregroundMark x1="47266" y1="67067" x2="47266" y2="66432"/>
                        <a14:foregroundMark x1="47266" y1="71127" x2="47266" y2="67793"/>
                        <a14:foregroundMark x1="57266" y1="74648" x2="57578" y2="69484"/>
                        <a14:foregroundMark x1="60078" y1="69484" x2="60078" y2="65962"/>
                        <a14:foregroundMark x1="69609" y1="71596" x2="69609" y2="67371"/>
                        <a14:foregroundMark x1="63516" y1="73239" x2="63672" y2="70657"/>
                        <a14:foregroundMark x1="75625" y1="73709" x2="75625" y2="70188"/>
                        <a14:foregroundMark x1="71953" y1="71127" x2="71953" y2="69014"/>
                        <a14:foregroundMark x1="83438" y1="71596" x2="83438" y2="68545"/>
                        <a14:foregroundMark x1="88594" y1="69484" x2="88594" y2="66901"/>
                        <a14:foregroundMark x1="91875" y1="69484" x2="92109" y2="65962"/>
                        <a14:foregroundMark x1="22656" y1="66667" x2="22656" y2="66667"/>
                        <a14:foregroundMark x1="47344" y1="62441" x2="47344" y2="62441"/>
                        <a14:backgroundMark x1="19219" y1="62441" x2="19219" y2="62441"/>
                        <a14:backgroundMark x1="45156" y1="42019" x2="45156" y2="42019"/>
                        <a14:backgroundMark x1="49141" y1="73944" x2="49141" y2="73944"/>
                        <a14:backgroundMark x1="48203" y1="65493" x2="48203" y2="65493"/>
                        <a14:backgroundMark x1="47969" y1="64554" x2="48359" y2="650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4782" y="139348"/>
            <a:ext cx="1862436" cy="619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9514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7CAC4F5D-AEDE-435A-9185-9D0E93F9B9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" y="-640080"/>
            <a:ext cx="12192000" cy="813816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B8784F-6128-4644-AE4B-DD641BAB7F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95" y="851540"/>
            <a:ext cx="8596668" cy="1320800"/>
          </a:xfrm>
        </p:spPr>
        <p:txBody>
          <a:bodyPr/>
          <a:lstStyle/>
          <a:p>
            <a:r>
              <a:rPr lang="ru-RU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А</a:t>
            </a:r>
            <a:r>
              <a:rPr lang="ru-RU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шларыгыз</a:t>
            </a:r>
            <a:r>
              <a:rPr lang="ru-RU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тәмле</a:t>
            </a:r>
            <a:r>
              <a:rPr lang="ru-RU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булсын</a:t>
            </a:r>
            <a:r>
              <a:rPr lang="ru-RU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!</a:t>
            </a:r>
            <a:br>
              <a:rPr lang="ru-RU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Приятного аппетита!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BB4F3BCE-44A8-4C05-8487-F9B3081CF9B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636937" y="1269382"/>
            <a:ext cx="3291412" cy="500909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AutoShape 4">
            <a:extLst>
              <a:ext uri="{FF2B5EF4-FFF2-40B4-BE49-F238E27FC236}">
                <a16:creationId xmlns:a16="http://schemas.microsoft.com/office/drawing/2014/main" id="{134ED5DE-AA5B-4392-A546-93B5564FFB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409A98A-A0B1-40E2-8031-F189A97F197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892162" y="2202926"/>
            <a:ext cx="4070977" cy="56632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A9F339E-717C-4FAC-A4C1-504EB90736D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390" b="89437" l="4531" r="93984">
                        <a14:foregroundMark x1="8438" y1="56103" x2="8438" y2="56103"/>
                        <a14:foregroundMark x1="4609" y1="69953" x2="4609" y2="69953"/>
                        <a14:foregroundMark x1="35938" y1="33099" x2="35938" y2="33099"/>
                        <a14:foregroundMark x1="43281" y1="44601" x2="43281" y2="44601"/>
                        <a14:foregroundMark x1="50391" y1="36620" x2="50391" y2="36620"/>
                        <a14:foregroundMark x1="56719" y1="37324" x2="56719" y2="37324"/>
                        <a14:foregroundMark x1="60234" y1="36854" x2="60234" y2="36854"/>
                        <a14:foregroundMark x1="68359" y1="35681" x2="68359" y2="35681"/>
                        <a14:foregroundMark x1="75781" y1="36150" x2="75781" y2="36150"/>
                        <a14:foregroundMark x1="83594" y1="35681" x2="83594" y2="35681"/>
                        <a14:foregroundMark x1="93984" y1="40845" x2="93984" y2="40845"/>
                        <a14:foregroundMark x1="93672" y1="39906" x2="91875" y2="39437"/>
                        <a14:foregroundMark x1="87969" y1="40845" x2="87969" y2="36150"/>
                        <a14:foregroundMark x1="80625" y1="42019" x2="80313" y2="39437"/>
                        <a14:foregroundMark x1="72344" y1="41549" x2="72344" y2="39437"/>
                        <a14:foregroundMark x1="65234" y1="40376" x2="64922" y2="36150"/>
                        <a14:foregroundMark x1="50391" y1="38263" x2="50547" y2="37324"/>
                        <a14:foregroundMark x1="50703" y1="44601" x2="50703" y2="41549"/>
                        <a14:foregroundMark x1="47188" y1="48592" x2="47266" y2="45070"/>
                        <a14:foregroundMark x1="35938" y1="62207" x2="36875" y2="62676"/>
                        <a14:foregroundMark x1="41484" y1="63850" x2="42422" y2="65962"/>
                        <a14:foregroundMark x1="53594" y1="62676" x2="53281" y2="64789"/>
                        <a14:foregroundMark x1="47266" y1="67067" x2="47266" y2="66432"/>
                        <a14:foregroundMark x1="47266" y1="71127" x2="47266" y2="67793"/>
                        <a14:foregroundMark x1="57266" y1="74648" x2="57578" y2="69484"/>
                        <a14:foregroundMark x1="60078" y1="69484" x2="60078" y2="65962"/>
                        <a14:foregroundMark x1="69609" y1="71596" x2="69609" y2="67371"/>
                        <a14:foregroundMark x1="63516" y1="73239" x2="63672" y2="70657"/>
                        <a14:foregroundMark x1="75625" y1="73709" x2="75625" y2="70188"/>
                        <a14:foregroundMark x1="71953" y1="71127" x2="71953" y2="69014"/>
                        <a14:foregroundMark x1="83438" y1="71596" x2="83438" y2="68545"/>
                        <a14:foregroundMark x1="88594" y1="69484" x2="88594" y2="66901"/>
                        <a14:foregroundMark x1="91875" y1="69484" x2="92109" y2="65962"/>
                        <a14:foregroundMark x1="22656" y1="66667" x2="22656" y2="66667"/>
                        <a14:foregroundMark x1="47344" y1="62441" x2="47344" y2="62441"/>
                        <a14:backgroundMark x1="19219" y1="62441" x2="19219" y2="62441"/>
                        <a14:backgroundMark x1="45156" y1="42019" x2="45156" y2="42019"/>
                        <a14:backgroundMark x1="49141" y1="73944" x2="49141" y2="73944"/>
                        <a14:backgroundMark x1="48203" y1="65493" x2="48203" y2="65493"/>
                        <a14:backgroundMark x1="47969" y1="64554" x2="48359" y2="650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7182" y="231698"/>
            <a:ext cx="1862436" cy="619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03314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EAB403B2-9DC8-4BBA-A1F3-A071359605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" y="-640080"/>
            <a:ext cx="12192000" cy="813816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B8784F-6128-4644-AE4B-DD641BAB7F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95" y="1106438"/>
            <a:ext cx="8596668" cy="1320800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Чай с лимоном!</a:t>
            </a:r>
            <a:br>
              <a:rPr lang="ru-RU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Лимон </a:t>
            </a:r>
            <a:r>
              <a:rPr lang="ru-RU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белән</a:t>
            </a:r>
            <a:r>
              <a:rPr lang="ru-RU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чәй</a:t>
            </a:r>
            <a:r>
              <a:rPr lang="ru-RU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!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" name="AutoShape 4">
            <a:extLst>
              <a:ext uri="{FF2B5EF4-FFF2-40B4-BE49-F238E27FC236}">
                <a16:creationId xmlns:a16="http://schemas.microsoft.com/office/drawing/2014/main" id="{134ED5DE-AA5B-4392-A546-93B5564FFB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" name="Объект 4">
            <a:extLst>
              <a:ext uri="{FF2B5EF4-FFF2-40B4-BE49-F238E27FC236}">
                <a16:creationId xmlns:a16="http://schemas.microsoft.com/office/drawing/2014/main" id="{49FDDA31-8B53-46F2-AFC5-EE75EF14EB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6102" y="673302"/>
            <a:ext cx="4703156" cy="62708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7013158-71E6-4C36-BDF1-67E7DCA860FB}"/>
              </a:ext>
            </a:extLst>
          </p:cNvPr>
          <p:cNvSpPr txBox="1"/>
          <p:nvPr/>
        </p:nvSpPr>
        <p:spPr>
          <a:xfrm>
            <a:off x="778095" y="2427238"/>
            <a:ext cx="6098796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Чай с лимоном очень полезен! Он богат антиоксидантами, улучшает </a:t>
            </a:r>
          </a:p>
          <a:p>
            <a:r>
              <a:rPr lang="ru-RU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пищеварение, укрепляет сердечную </a:t>
            </a:r>
          </a:p>
          <a:p>
            <a:r>
              <a:rPr lang="ru-RU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мышцу, контролирует уровень сахара </a:t>
            </a:r>
          </a:p>
          <a:p>
            <a:r>
              <a:rPr lang="ru-RU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в крови и дарит прекрасное настроение.</a:t>
            </a:r>
          </a:p>
          <a:p>
            <a:endParaRPr lang="ru-RU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Лимон </a:t>
            </a:r>
            <a:r>
              <a:rPr lang="ru-RU" dirty="0" err="1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белән</a:t>
            </a:r>
            <a:r>
              <a:rPr lang="ru-RU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чәй</a:t>
            </a:r>
            <a:r>
              <a:rPr lang="ru-RU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бик</a:t>
            </a:r>
            <a:r>
              <a:rPr lang="ru-RU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файдалы</a:t>
            </a:r>
            <a:r>
              <a:rPr lang="ru-RU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! </a:t>
            </a:r>
          </a:p>
          <a:p>
            <a:r>
              <a:rPr lang="ru-RU" dirty="0" err="1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Укучыларыбызга</a:t>
            </a:r>
            <a:r>
              <a:rPr lang="ru-RU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яхшы</a:t>
            </a:r>
            <a:r>
              <a:rPr lang="ru-RU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кәеф</a:t>
            </a:r>
            <a:r>
              <a:rPr lang="ru-RU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бирә</a:t>
            </a:r>
            <a:r>
              <a:rPr lang="ru-RU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D8A9A427-9DAC-4AB7-A307-D29F2290E6C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390" b="89437" l="4531" r="93984">
                        <a14:foregroundMark x1="8438" y1="56103" x2="8438" y2="56103"/>
                        <a14:foregroundMark x1="4609" y1="69953" x2="4609" y2="69953"/>
                        <a14:foregroundMark x1="35938" y1="33099" x2="35938" y2="33099"/>
                        <a14:foregroundMark x1="43281" y1="44601" x2="43281" y2="44601"/>
                        <a14:foregroundMark x1="50391" y1="36620" x2="50391" y2="36620"/>
                        <a14:foregroundMark x1="56719" y1="37324" x2="56719" y2="37324"/>
                        <a14:foregroundMark x1="60234" y1="36854" x2="60234" y2="36854"/>
                        <a14:foregroundMark x1="68359" y1="35681" x2="68359" y2="35681"/>
                        <a14:foregroundMark x1="75781" y1="36150" x2="75781" y2="36150"/>
                        <a14:foregroundMark x1="83594" y1="35681" x2="83594" y2="35681"/>
                        <a14:foregroundMark x1="93984" y1="40845" x2="93984" y2="40845"/>
                        <a14:foregroundMark x1="93672" y1="39906" x2="91875" y2="39437"/>
                        <a14:foregroundMark x1="87969" y1="40845" x2="87969" y2="36150"/>
                        <a14:foregroundMark x1="80625" y1="42019" x2="80313" y2="39437"/>
                        <a14:foregroundMark x1="72344" y1="41549" x2="72344" y2="39437"/>
                        <a14:foregroundMark x1="65234" y1="40376" x2="64922" y2="36150"/>
                        <a14:foregroundMark x1="50391" y1="38263" x2="50547" y2="37324"/>
                        <a14:foregroundMark x1="50703" y1="44601" x2="50703" y2="41549"/>
                        <a14:foregroundMark x1="47188" y1="48592" x2="47266" y2="45070"/>
                        <a14:foregroundMark x1="35938" y1="62207" x2="36875" y2="62676"/>
                        <a14:foregroundMark x1="41484" y1="63850" x2="42422" y2="65962"/>
                        <a14:foregroundMark x1="53594" y1="62676" x2="53281" y2="64789"/>
                        <a14:foregroundMark x1="47266" y1="67067" x2="47266" y2="66432"/>
                        <a14:foregroundMark x1="47266" y1="71127" x2="47266" y2="67793"/>
                        <a14:foregroundMark x1="57266" y1="74648" x2="57578" y2="69484"/>
                        <a14:foregroundMark x1="60078" y1="69484" x2="60078" y2="65962"/>
                        <a14:foregroundMark x1="69609" y1="71596" x2="69609" y2="67371"/>
                        <a14:foregroundMark x1="63516" y1="73239" x2="63672" y2="70657"/>
                        <a14:foregroundMark x1="75625" y1="73709" x2="75625" y2="70188"/>
                        <a14:foregroundMark x1="71953" y1="71127" x2="71953" y2="69014"/>
                        <a14:foregroundMark x1="83438" y1="71596" x2="83438" y2="68545"/>
                        <a14:foregroundMark x1="88594" y1="69484" x2="88594" y2="66901"/>
                        <a14:foregroundMark x1="91875" y1="69484" x2="92109" y2="65962"/>
                        <a14:foregroundMark x1="22656" y1="66667" x2="22656" y2="66667"/>
                        <a14:foregroundMark x1="47344" y1="62441" x2="47344" y2="62441"/>
                        <a14:backgroundMark x1="19219" y1="62441" x2="19219" y2="62441"/>
                        <a14:backgroundMark x1="45156" y1="42019" x2="45156" y2="42019"/>
                        <a14:backgroundMark x1="49141" y1="73944" x2="49141" y2="73944"/>
                        <a14:backgroundMark x1="48203" y1="65493" x2="48203" y2="65493"/>
                        <a14:backgroundMark x1="47969" y1="64554" x2="48359" y2="650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4782" y="-76742"/>
            <a:ext cx="1862436" cy="619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5591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B122F84-21E8-4986-A3E0-2AA3CA4C48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" y="-640080"/>
            <a:ext cx="12192000" cy="813816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5D2ABE-58E6-44B6-831B-5482099DC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2576" y="764364"/>
            <a:ext cx="9835073" cy="939938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Причин чтобы съесть яблоко!</a:t>
            </a:r>
            <a:br>
              <a:rPr lang="ru-RU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</a:br>
            <a:r>
              <a:rPr lang="ru-RU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Алма</a:t>
            </a:r>
            <a:r>
              <a:rPr lang="ru-RU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ашау</a:t>
            </a:r>
            <a:r>
              <a:rPr lang="ru-RU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өчен</a:t>
            </a:r>
            <a:r>
              <a:rPr lang="ru-RU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сәбәпләр</a:t>
            </a:r>
            <a:r>
              <a:rPr lang="ru-RU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!</a:t>
            </a:r>
            <a:br>
              <a:rPr lang="ru-RU" sz="36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b="1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FCE1E322-7D64-48A3-80C2-6ECC0F95DD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944" y="2021306"/>
            <a:ext cx="3918944" cy="52252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95B940D-29C7-4B1A-8068-88471466AE91}"/>
              </a:ext>
            </a:extLst>
          </p:cNvPr>
          <p:cNvSpPr txBox="1"/>
          <p:nvPr/>
        </p:nvSpPr>
        <p:spPr>
          <a:xfrm>
            <a:off x="4661649" y="2636164"/>
            <a:ext cx="609600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Яблоки  очень полезны, поскольку содержат много клетчатки и железа, которое необходимо для </a:t>
            </a:r>
          </a:p>
          <a:p>
            <a:r>
              <a:rPr lang="ru-RU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молекулы гемоглобина, а он, в свою очередь, </a:t>
            </a:r>
          </a:p>
          <a:p>
            <a:r>
              <a:rPr lang="ru-RU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отвечает за доставку кислорода ко всем органам, </a:t>
            </a:r>
          </a:p>
          <a:p>
            <a:r>
              <a:rPr lang="ru-RU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в том числе и к мозгу. </a:t>
            </a:r>
          </a:p>
          <a:p>
            <a:endParaRPr lang="ru-RU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r>
              <a:rPr lang="ru-RU" dirty="0" err="1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Алма</a:t>
            </a:r>
            <a:r>
              <a:rPr lang="ru-RU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бик</a:t>
            </a:r>
            <a:r>
              <a:rPr lang="ru-RU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файдалы</a:t>
            </a:r>
            <a:r>
              <a:rPr lang="ru-RU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чөнки</a:t>
            </a:r>
            <a:r>
              <a:rPr lang="ru-RU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анда</a:t>
            </a:r>
            <a:r>
              <a:rPr lang="ru-RU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тимер</a:t>
            </a:r>
            <a:r>
              <a:rPr lang="ru-RU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күп</a:t>
            </a:r>
            <a:r>
              <a:rPr lang="ru-RU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ул</a:t>
            </a:r>
            <a:r>
              <a:rPr lang="ru-RU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гемоглобин </a:t>
            </a:r>
            <a:r>
              <a:rPr lang="ru-RU" dirty="0" err="1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молекуласы</a:t>
            </a:r>
            <a:r>
              <a:rPr lang="ru-RU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өчен</a:t>
            </a:r>
            <a:r>
              <a:rPr lang="ru-RU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кирәк</a:t>
            </a:r>
            <a:r>
              <a:rPr lang="ru-RU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һәм</a:t>
            </a:r>
            <a:r>
              <a:rPr lang="ru-RU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ул</a:t>
            </a:r>
            <a:r>
              <a:rPr lang="ru-RU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үз</a:t>
            </a:r>
            <a:r>
              <a:rPr lang="ru-RU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чиратында</a:t>
            </a:r>
            <a:r>
              <a:rPr lang="ru-RU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барлык</a:t>
            </a:r>
            <a:r>
              <a:rPr lang="ru-RU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органнарга</a:t>
            </a:r>
            <a:r>
              <a:rPr lang="ru-RU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шул</a:t>
            </a:r>
            <a:r>
              <a:rPr lang="ru-RU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исәптән</a:t>
            </a:r>
            <a:r>
              <a:rPr lang="ru-RU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баш </a:t>
            </a:r>
          </a:p>
          <a:p>
            <a:r>
              <a:rPr lang="ru-RU" dirty="0" err="1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миенә</a:t>
            </a:r>
            <a:r>
              <a:rPr lang="ru-RU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кислород </a:t>
            </a:r>
            <a:r>
              <a:rPr lang="ru-RU" dirty="0" err="1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җибәрү</a:t>
            </a:r>
            <a:r>
              <a:rPr lang="ru-RU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өчен</a:t>
            </a:r>
            <a:r>
              <a:rPr lang="ru-RU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җаваплы</a:t>
            </a:r>
            <a:r>
              <a:rPr lang="ru-RU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7F5B863-3E08-42F7-BE0A-529183B61B3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390" b="89437" l="4531" r="93984">
                        <a14:foregroundMark x1="8438" y1="56103" x2="8438" y2="56103"/>
                        <a14:foregroundMark x1="4609" y1="69953" x2="4609" y2="69953"/>
                        <a14:foregroundMark x1="35938" y1="33099" x2="35938" y2="33099"/>
                        <a14:foregroundMark x1="43281" y1="44601" x2="43281" y2="44601"/>
                        <a14:foregroundMark x1="50391" y1="36620" x2="50391" y2="36620"/>
                        <a14:foregroundMark x1="56719" y1="37324" x2="56719" y2="37324"/>
                        <a14:foregroundMark x1="60234" y1="36854" x2="60234" y2="36854"/>
                        <a14:foregroundMark x1="68359" y1="35681" x2="68359" y2="35681"/>
                        <a14:foregroundMark x1="75781" y1="36150" x2="75781" y2="36150"/>
                        <a14:foregroundMark x1="83594" y1="35681" x2="83594" y2="35681"/>
                        <a14:foregroundMark x1="93984" y1="40845" x2="93984" y2="40845"/>
                        <a14:foregroundMark x1="93672" y1="39906" x2="91875" y2="39437"/>
                        <a14:foregroundMark x1="87969" y1="40845" x2="87969" y2="36150"/>
                        <a14:foregroundMark x1="80625" y1="42019" x2="80313" y2="39437"/>
                        <a14:foregroundMark x1="72344" y1="41549" x2="72344" y2="39437"/>
                        <a14:foregroundMark x1="65234" y1="40376" x2="64922" y2="36150"/>
                        <a14:foregroundMark x1="50391" y1="38263" x2="50547" y2="37324"/>
                        <a14:foregroundMark x1="50703" y1="44601" x2="50703" y2="41549"/>
                        <a14:foregroundMark x1="47188" y1="48592" x2="47266" y2="45070"/>
                        <a14:foregroundMark x1="35938" y1="62207" x2="36875" y2="62676"/>
                        <a14:foregroundMark x1="41484" y1="63850" x2="42422" y2="65962"/>
                        <a14:foregroundMark x1="53594" y1="62676" x2="53281" y2="64789"/>
                        <a14:foregroundMark x1="47266" y1="67067" x2="47266" y2="66432"/>
                        <a14:foregroundMark x1="47266" y1="71127" x2="47266" y2="67793"/>
                        <a14:foregroundMark x1="57266" y1="74648" x2="57578" y2="69484"/>
                        <a14:foregroundMark x1="60078" y1="69484" x2="60078" y2="65962"/>
                        <a14:foregroundMark x1="69609" y1="71596" x2="69609" y2="67371"/>
                        <a14:foregroundMark x1="63516" y1="73239" x2="63672" y2="70657"/>
                        <a14:foregroundMark x1="75625" y1="73709" x2="75625" y2="70188"/>
                        <a14:foregroundMark x1="71953" y1="71127" x2="71953" y2="69014"/>
                        <a14:foregroundMark x1="83438" y1="71596" x2="83438" y2="68545"/>
                        <a14:foregroundMark x1="88594" y1="69484" x2="88594" y2="66901"/>
                        <a14:foregroundMark x1="91875" y1="69484" x2="92109" y2="65962"/>
                        <a14:foregroundMark x1="22656" y1="66667" x2="22656" y2="66667"/>
                        <a14:foregroundMark x1="47344" y1="62441" x2="47344" y2="62441"/>
                        <a14:backgroundMark x1="19219" y1="62441" x2="19219" y2="62441"/>
                        <a14:backgroundMark x1="45156" y1="42019" x2="45156" y2="42019"/>
                        <a14:backgroundMark x1="49141" y1="73944" x2="49141" y2="73944"/>
                        <a14:backgroundMark x1="48203" y1="65493" x2="48203" y2="65493"/>
                        <a14:backgroundMark x1="47969" y1="64554" x2="48359" y2="650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4782" y="-76742"/>
            <a:ext cx="1862436" cy="619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03568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E840B5D-FE84-43D3-89D1-1BB66496E6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" y="-640080"/>
            <a:ext cx="12192000" cy="8138160"/>
          </a:xfrm>
          <a:prstGeom prst="rect">
            <a:avLst/>
          </a:prstGeom>
        </p:spPr>
      </p:pic>
      <p:pic>
        <p:nvPicPr>
          <p:cNvPr id="5" name="Объект 4">
            <a:extLst>
              <a:ext uri="{FF2B5EF4-FFF2-40B4-BE49-F238E27FC236}">
                <a16:creationId xmlns:a16="http://schemas.microsoft.com/office/drawing/2014/main" id="{8840CFB5-5B92-48C8-B867-1546EF046A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925" y="1989296"/>
            <a:ext cx="3628437" cy="483791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3A1CD8C-1B68-4492-9517-C3FE0D95F2C7}"/>
              </a:ext>
            </a:extLst>
          </p:cNvPr>
          <p:cNvSpPr txBox="1"/>
          <p:nvPr/>
        </p:nvSpPr>
        <p:spPr>
          <a:xfrm>
            <a:off x="794145" y="1004528"/>
            <a:ext cx="675347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Дежурные главные помощники поваров</a:t>
            </a:r>
          </a:p>
          <a:p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Пешекчеләрнең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ярдәмчеләре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             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8AC1696-C7D3-4999-A86E-9417810EAC9D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4782" y="2320479"/>
            <a:ext cx="5926701" cy="41755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12D53D0-8242-471E-AD00-B6604F9BCD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390" b="89437" l="4531" r="93984">
                        <a14:foregroundMark x1="8438" y1="56103" x2="8438" y2="56103"/>
                        <a14:foregroundMark x1="4609" y1="69953" x2="4609" y2="69953"/>
                        <a14:foregroundMark x1="35938" y1="33099" x2="35938" y2="33099"/>
                        <a14:foregroundMark x1="43281" y1="44601" x2="43281" y2="44601"/>
                        <a14:foregroundMark x1="50391" y1="36620" x2="50391" y2="36620"/>
                        <a14:foregroundMark x1="56719" y1="37324" x2="56719" y2="37324"/>
                        <a14:foregroundMark x1="60234" y1="36854" x2="60234" y2="36854"/>
                        <a14:foregroundMark x1="68359" y1="35681" x2="68359" y2="35681"/>
                        <a14:foregroundMark x1="75781" y1="36150" x2="75781" y2="36150"/>
                        <a14:foregroundMark x1="83594" y1="35681" x2="83594" y2="35681"/>
                        <a14:foregroundMark x1="93984" y1="40845" x2="93984" y2="40845"/>
                        <a14:foregroundMark x1="93672" y1="39906" x2="91875" y2="39437"/>
                        <a14:foregroundMark x1="87969" y1="40845" x2="87969" y2="36150"/>
                        <a14:foregroundMark x1="80625" y1="42019" x2="80313" y2="39437"/>
                        <a14:foregroundMark x1="72344" y1="41549" x2="72344" y2="39437"/>
                        <a14:foregroundMark x1="65234" y1="40376" x2="64922" y2="36150"/>
                        <a14:foregroundMark x1="50391" y1="38263" x2="50547" y2="37324"/>
                        <a14:foregroundMark x1="50703" y1="44601" x2="50703" y2="41549"/>
                        <a14:foregroundMark x1="47188" y1="48592" x2="47266" y2="45070"/>
                        <a14:foregroundMark x1="35938" y1="62207" x2="36875" y2="62676"/>
                        <a14:foregroundMark x1="41484" y1="63850" x2="42422" y2="65962"/>
                        <a14:foregroundMark x1="53594" y1="62676" x2="53281" y2="64789"/>
                        <a14:foregroundMark x1="47266" y1="67067" x2="47266" y2="66432"/>
                        <a14:foregroundMark x1="47266" y1="71127" x2="47266" y2="67793"/>
                        <a14:foregroundMark x1="57266" y1="74648" x2="57578" y2="69484"/>
                        <a14:foregroundMark x1="60078" y1="69484" x2="60078" y2="65962"/>
                        <a14:foregroundMark x1="69609" y1="71596" x2="69609" y2="67371"/>
                        <a14:foregroundMark x1="63516" y1="73239" x2="63672" y2="70657"/>
                        <a14:foregroundMark x1="75625" y1="73709" x2="75625" y2="70188"/>
                        <a14:foregroundMark x1="71953" y1="71127" x2="71953" y2="69014"/>
                        <a14:foregroundMark x1="83438" y1="71596" x2="83438" y2="68545"/>
                        <a14:foregroundMark x1="88594" y1="69484" x2="88594" y2="66901"/>
                        <a14:foregroundMark x1="91875" y1="69484" x2="92109" y2="65962"/>
                        <a14:foregroundMark x1="22656" y1="66667" x2="22656" y2="66667"/>
                        <a14:foregroundMark x1="47344" y1="62441" x2="47344" y2="62441"/>
                        <a14:backgroundMark x1="19219" y1="62441" x2="19219" y2="62441"/>
                        <a14:backgroundMark x1="45156" y1="42019" x2="45156" y2="42019"/>
                        <a14:backgroundMark x1="49141" y1="73944" x2="49141" y2="73944"/>
                        <a14:backgroundMark x1="48203" y1="65493" x2="48203" y2="65493"/>
                        <a14:backgroundMark x1="47969" y1="64554" x2="48359" y2="650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4782" y="-76742"/>
            <a:ext cx="1862436" cy="619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918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32C9940C-D607-4295-888C-782794F6B5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" y="-640080"/>
            <a:ext cx="12192000" cy="813816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0CAB30-9E8B-4345-ADF8-A64C2A4E6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730" y="685212"/>
            <a:ext cx="11576806" cy="866862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Каждую пятницу в гимназии вкусные сырники</a:t>
            </a:r>
            <a:b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</a:br>
            <a:r>
              <a:rPr lang="tt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Һәр җомга балалар тәмле сырниклар белән сыйланалар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24E63637-CC0B-412E-94E7-84DD317819B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135" y="1985839"/>
            <a:ext cx="5484982" cy="30192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2313E7F-C8B7-4AF0-97ED-3C1E2B5B821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5270" y="3549724"/>
            <a:ext cx="5964003" cy="33082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E181BD83-6EC6-496F-AC5D-B28587E2A4C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390" b="89437" l="4531" r="93984">
                        <a14:foregroundMark x1="8438" y1="56103" x2="8438" y2="56103"/>
                        <a14:foregroundMark x1="4609" y1="69953" x2="4609" y2="69953"/>
                        <a14:foregroundMark x1="35938" y1="33099" x2="35938" y2="33099"/>
                        <a14:foregroundMark x1="43281" y1="44601" x2="43281" y2="44601"/>
                        <a14:foregroundMark x1="50391" y1="36620" x2="50391" y2="36620"/>
                        <a14:foregroundMark x1="56719" y1="37324" x2="56719" y2="37324"/>
                        <a14:foregroundMark x1="60234" y1="36854" x2="60234" y2="36854"/>
                        <a14:foregroundMark x1="68359" y1="35681" x2="68359" y2="35681"/>
                        <a14:foregroundMark x1="75781" y1="36150" x2="75781" y2="36150"/>
                        <a14:foregroundMark x1="83594" y1="35681" x2="83594" y2="35681"/>
                        <a14:foregroundMark x1="93984" y1="40845" x2="93984" y2="40845"/>
                        <a14:foregroundMark x1="93672" y1="39906" x2="91875" y2="39437"/>
                        <a14:foregroundMark x1="87969" y1="40845" x2="87969" y2="36150"/>
                        <a14:foregroundMark x1="80625" y1="42019" x2="80313" y2="39437"/>
                        <a14:foregroundMark x1="72344" y1="41549" x2="72344" y2="39437"/>
                        <a14:foregroundMark x1="65234" y1="40376" x2="64922" y2="36150"/>
                        <a14:foregroundMark x1="50391" y1="38263" x2="50547" y2="37324"/>
                        <a14:foregroundMark x1="50703" y1="44601" x2="50703" y2="41549"/>
                        <a14:foregroundMark x1="47188" y1="48592" x2="47266" y2="45070"/>
                        <a14:foregroundMark x1="35938" y1="62207" x2="36875" y2="62676"/>
                        <a14:foregroundMark x1="41484" y1="63850" x2="42422" y2="65962"/>
                        <a14:foregroundMark x1="53594" y1="62676" x2="53281" y2="64789"/>
                        <a14:foregroundMark x1="47266" y1="67067" x2="47266" y2="66432"/>
                        <a14:foregroundMark x1="47266" y1="71127" x2="47266" y2="67793"/>
                        <a14:foregroundMark x1="57266" y1="74648" x2="57578" y2="69484"/>
                        <a14:foregroundMark x1="60078" y1="69484" x2="60078" y2="65962"/>
                        <a14:foregroundMark x1="69609" y1="71596" x2="69609" y2="67371"/>
                        <a14:foregroundMark x1="63516" y1="73239" x2="63672" y2="70657"/>
                        <a14:foregroundMark x1="75625" y1="73709" x2="75625" y2="70188"/>
                        <a14:foregroundMark x1="71953" y1="71127" x2="71953" y2="69014"/>
                        <a14:foregroundMark x1="83438" y1="71596" x2="83438" y2="68545"/>
                        <a14:foregroundMark x1="88594" y1="69484" x2="88594" y2="66901"/>
                        <a14:foregroundMark x1="91875" y1="69484" x2="92109" y2="65962"/>
                        <a14:foregroundMark x1="22656" y1="66667" x2="22656" y2="66667"/>
                        <a14:foregroundMark x1="47344" y1="62441" x2="47344" y2="62441"/>
                        <a14:backgroundMark x1="19219" y1="62441" x2="19219" y2="62441"/>
                        <a14:backgroundMark x1="45156" y1="42019" x2="45156" y2="42019"/>
                        <a14:backgroundMark x1="49141" y1="73944" x2="49141" y2="73944"/>
                        <a14:backgroundMark x1="48203" y1="65493" x2="48203" y2="65493"/>
                        <a14:backgroundMark x1="47969" y1="64554" x2="48359" y2="650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4782" y="-76742"/>
            <a:ext cx="1862436" cy="619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24581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9EA625B-1F06-4BB4-8C5B-E0D11E6DE9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" y="-640080"/>
            <a:ext cx="12192000" cy="813816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966253-7A0C-4E69-B70F-DF0D8AAF17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539070" y="852881"/>
            <a:ext cx="8596668" cy="1320800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«Лучшая школьная столовая»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E7AF5DC-145D-4566-B60A-1754F8A26D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7368" y="2830601"/>
            <a:ext cx="5132334" cy="37074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A42FEE3-D881-4A01-8542-E3D82F3162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8339" y="1664221"/>
            <a:ext cx="5936563" cy="32326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150FD1CD-9F54-40F0-AAC6-89DFF1966CA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390" b="89437" l="4531" r="93984">
                        <a14:foregroundMark x1="8438" y1="56103" x2="8438" y2="56103"/>
                        <a14:foregroundMark x1="4609" y1="69953" x2="4609" y2="69953"/>
                        <a14:foregroundMark x1="35938" y1="33099" x2="35938" y2="33099"/>
                        <a14:foregroundMark x1="43281" y1="44601" x2="43281" y2="44601"/>
                        <a14:foregroundMark x1="50391" y1="36620" x2="50391" y2="36620"/>
                        <a14:foregroundMark x1="56719" y1="37324" x2="56719" y2="37324"/>
                        <a14:foregroundMark x1="60234" y1="36854" x2="60234" y2="36854"/>
                        <a14:foregroundMark x1="68359" y1="35681" x2="68359" y2="35681"/>
                        <a14:foregroundMark x1="75781" y1="36150" x2="75781" y2="36150"/>
                        <a14:foregroundMark x1="83594" y1="35681" x2="83594" y2="35681"/>
                        <a14:foregroundMark x1="93984" y1="40845" x2="93984" y2="40845"/>
                        <a14:foregroundMark x1="93672" y1="39906" x2="91875" y2="39437"/>
                        <a14:foregroundMark x1="87969" y1="40845" x2="87969" y2="36150"/>
                        <a14:foregroundMark x1="80625" y1="42019" x2="80313" y2="39437"/>
                        <a14:foregroundMark x1="72344" y1="41549" x2="72344" y2="39437"/>
                        <a14:foregroundMark x1="65234" y1="40376" x2="64922" y2="36150"/>
                        <a14:foregroundMark x1="50391" y1="38263" x2="50547" y2="37324"/>
                        <a14:foregroundMark x1="50703" y1="44601" x2="50703" y2="41549"/>
                        <a14:foregroundMark x1="47188" y1="48592" x2="47266" y2="45070"/>
                        <a14:foregroundMark x1="35938" y1="62207" x2="36875" y2="62676"/>
                        <a14:foregroundMark x1="41484" y1="63850" x2="42422" y2="65962"/>
                        <a14:foregroundMark x1="53594" y1="62676" x2="53281" y2="64789"/>
                        <a14:foregroundMark x1="47266" y1="67067" x2="47266" y2="66432"/>
                        <a14:foregroundMark x1="47266" y1="71127" x2="47266" y2="67793"/>
                        <a14:foregroundMark x1="57266" y1="74648" x2="57578" y2="69484"/>
                        <a14:foregroundMark x1="60078" y1="69484" x2="60078" y2="65962"/>
                        <a14:foregroundMark x1="69609" y1="71596" x2="69609" y2="67371"/>
                        <a14:foregroundMark x1="63516" y1="73239" x2="63672" y2="70657"/>
                        <a14:foregroundMark x1="75625" y1="73709" x2="75625" y2="70188"/>
                        <a14:foregroundMark x1="71953" y1="71127" x2="71953" y2="69014"/>
                        <a14:foregroundMark x1="83438" y1="71596" x2="83438" y2="68545"/>
                        <a14:foregroundMark x1="88594" y1="69484" x2="88594" y2="66901"/>
                        <a14:foregroundMark x1="91875" y1="69484" x2="92109" y2="65962"/>
                        <a14:foregroundMark x1="22656" y1="66667" x2="22656" y2="66667"/>
                        <a14:foregroundMark x1="47344" y1="62441" x2="47344" y2="62441"/>
                        <a14:backgroundMark x1="19219" y1="62441" x2="19219" y2="62441"/>
                        <a14:backgroundMark x1="45156" y1="42019" x2="45156" y2="42019"/>
                        <a14:backgroundMark x1="49141" y1="73944" x2="49141" y2="73944"/>
                        <a14:backgroundMark x1="48203" y1="65493" x2="48203" y2="65493"/>
                        <a14:backgroundMark x1="47969" y1="64554" x2="48359" y2="650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4782" y="-76742"/>
            <a:ext cx="1862436" cy="619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6983036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129</TotalTime>
  <Words>327</Words>
  <Application>Microsoft Office PowerPoint</Application>
  <PresentationFormat>Широкоэкранный</PresentationFormat>
  <Paragraphs>32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Cambria</vt:lpstr>
      <vt:lpstr>Times New Roman</vt:lpstr>
      <vt:lpstr>Trebuchet MS</vt:lpstr>
      <vt:lpstr>Wingdings 3</vt:lpstr>
      <vt:lpstr>Аспект</vt:lpstr>
      <vt:lpstr>Презентация PowerPoint</vt:lpstr>
      <vt:lpstr>Школьное питание – залог здоровья Мәктәп туклануы-сәламәтлек нигезе </vt:lpstr>
      <vt:lpstr>Полезный завтрак Иртәнге аш </vt:lpstr>
      <vt:lpstr>Ашларыгыз тәмле булсын! Приятного аппетита!</vt:lpstr>
      <vt:lpstr>Чай с лимоном! Лимон белән чәй!</vt:lpstr>
      <vt:lpstr>Причин чтобы съесть яблоко! Алма ашау өчен сәбәпләр! </vt:lpstr>
      <vt:lpstr>Презентация PowerPoint</vt:lpstr>
      <vt:lpstr>Каждую пятницу в гимназии вкусные сырники Һәр җомга балалар тәмле сырниклар белән сыйланалар</vt:lpstr>
      <vt:lpstr>«Лучшая школьная столовая»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0111</dc:creator>
  <cp:lastModifiedBy>Адымнар</cp:lastModifiedBy>
  <cp:revision>8</cp:revision>
  <dcterms:created xsi:type="dcterms:W3CDTF">2024-05-15T11:44:45Z</dcterms:created>
  <dcterms:modified xsi:type="dcterms:W3CDTF">2024-05-17T11:28:33Z</dcterms:modified>
</cp:coreProperties>
</file>